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media2.mp4" ContentType="video/unknown"/>
  <Override PartName="/ppt/media/media3.mp4" ContentType="video/unknown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000000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>
                <a:solidFill>
                  <a:srgbClr val="000000"/>
                </a:solidFill>
              </a:defRPr>
            </a:lvl1pPr>
            <a:lvl2pPr marL="1117600" indent="-558800">
              <a:spcBef>
                <a:spcPts val="4500"/>
              </a:spcBef>
              <a:defRPr sz="3800">
                <a:solidFill>
                  <a:srgbClr val="000000"/>
                </a:solidFill>
              </a:defRPr>
            </a:lvl2pPr>
            <a:lvl3pPr marL="1676400" indent="-558800">
              <a:spcBef>
                <a:spcPts val="4500"/>
              </a:spcBef>
              <a:defRPr sz="3800">
                <a:solidFill>
                  <a:srgbClr val="000000"/>
                </a:solidFill>
              </a:defRPr>
            </a:lvl3pPr>
            <a:lvl4pPr marL="2235200" indent="-558800">
              <a:spcBef>
                <a:spcPts val="4500"/>
              </a:spcBef>
              <a:defRPr sz="3800">
                <a:solidFill>
                  <a:srgbClr val="000000"/>
                </a:solidFill>
              </a:defRPr>
            </a:lvl4pPr>
            <a:lvl5pPr marL="2794000" indent="-558800">
              <a:spcBef>
                <a:spcPts val="4500"/>
              </a:spcBef>
              <a:defRPr sz="38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video" Target="../media/media2.mp4"/><Relationship Id="rId4" Type="http://schemas.microsoft.com/office/2007/relationships/media" Target="../media/media2.mp4"/><Relationship Id="rId5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video" Target="../media/media3.mp4"/><Relationship Id="rId4" Type="http://schemas.microsoft.com/office/2007/relationships/media" Target="../media/media3.mp4"/><Relationship Id="rId5" Type="http://schemas.openxmlformats.org/officeDocument/2006/relationships/image" Target="../media/image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Система регистраиции документов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Система регистраиции документов</a:t>
            </a:r>
          </a:p>
        </p:txBody>
      </p:sp>
      <p:sp>
        <p:nvSpPr>
          <p:cNvPr id="120" name="Распределенная система регистрации документов на основе технологии blockchai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759459">
              <a:defRPr sz="4968">
                <a:solidFill>
                  <a:srgbClr val="FFFFFF"/>
                </a:solidFill>
              </a:defRPr>
            </a:lvl1pPr>
          </a:lstStyle>
          <a:p>
            <a:pPr/>
            <a:r>
              <a:t>Распределенная система регистрации документов на основе технологии blockchain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Blockchain и с чем его едя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Blockchain и с чем его едят</a:t>
            </a:r>
          </a:p>
        </p:txBody>
      </p:sp>
      <p:sp>
        <p:nvSpPr>
          <p:cNvPr id="146" name="Последовательный набор блоков (в общем случае ориентированный граф);…"/>
          <p:cNvSpPr txBox="1"/>
          <p:nvPr/>
        </p:nvSpPr>
        <p:spPr>
          <a:xfrm>
            <a:off x="3480891" y="3685184"/>
            <a:ext cx="17189549" cy="8123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28600" indent="-228600" algn="just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Последовательный набор блоков (в общем случае ориентированный граф);</a:t>
            </a:r>
          </a:p>
          <a:p>
            <a:pPr marL="228600" indent="-228600" algn="just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Каждый блок включает набор транзакций и подпись доверенного центра;</a:t>
            </a:r>
          </a:p>
          <a:p>
            <a:pPr marL="228600" indent="-228600" algn="just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Каждый следующий блок включает в себя значение хеш-функции от предыдущего блока;</a:t>
            </a:r>
          </a:p>
          <a:p>
            <a:pPr marL="228600" indent="-228600" algn="just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Журнал блоков невозможно модифицировать, после добавления блока его невозможно изменить или удалить.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xit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Class="exit" nodeType="with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Class="exit" nodeType="with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Class="exit" nodeType="with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Class="exit" nodeType="with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46" grpId="1"/>
      <p:bldP build="p" bldLvl="5" animBg="1" rev="0" advAuto="0" spid="146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Blockchain и с чем его едя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Blockchain и с чем его едят</a:t>
            </a:r>
          </a:p>
        </p:txBody>
      </p:sp>
      <p:pic>
        <p:nvPicPr>
          <p:cNvPr id="149" name="unnamed-1024x396.png" descr="unnamed-1024x39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9400" y="4343400"/>
            <a:ext cx="13004800" cy="5029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9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Blockchain и с чем его едя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Blockchain и с чем его едят</a:t>
            </a:r>
          </a:p>
        </p:txBody>
      </p:sp>
      <p:sp>
        <p:nvSpPr>
          <p:cNvPr id="152" name="централизованный с доверенным центром…"/>
          <p:cNvSpPr txBox="1"/>
          <p:nvPr/>
        </p:nvSpPr>
        <p:spPr>
          <a:xfrm>
            <a:off x="3597226" y="5126634"/>
            <a:ext cx="17189548" cy="4478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централизованный с доверенным центром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централизованный с недоверенным центром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децентрализованный вариант с использованием доказательства работы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Какую технологию выбрать?"/>
          <p:cNvSpPr txBox="1"/>
          <p:nvPr/>
        </p:nvSpPr>
        <p:spPr>
          <a:xfrm rot="21146550">
            <a:off x="5343855" y="5754803"/>
            <a:ext cx="13696290" cy="121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>
                <a:solidFill>
                  <a:srgbClr val="FFFFFF"/>
                </a:solidFill>
              </a:defRPr>
            </a:lvl1pPr>
          </a:lstStyle>
          <a:p>
            <a:pPr/>
            <a:r>
              <a:t>Какую технологию выбрать?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Что такое hyperledg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Что такое hyperledger</a:t>
            </a:r>
          </a:p>
        </p:txBody>
      </p:sp>
      <p:sp>
        <p:nvSpPr>
          <p:cNvPr id="157" name="Открытая blockchain платформа с крупными контрибьютерами (IBM, Intel, SAP);…"/>
          <p:cNvSpPr txBox="1"/>
          <p:nvPr/>
        </p:nvSpPr>
        <p:spPr>
          <a:xfrm>
            <a:off x="3597226" y="3882034"/>
            <a:ext cx="17189548" cy="5951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Открытая blockchain платформа с крупными контрибьютерами (IBM, Intel, SAP);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Легко масштабируема (node.js, CouchDB);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Предоставляет полный стек интеграции “из коробки”;</a:t>
            </a:r>
          </a:p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Хорошо документирована.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Модель на hyperledg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Модель на hyperledger</a:t>
            </a:r>
          </a:p>
        </p:txBody>
      </p:sp>
      <p:pic>
        <p:nvPicPr>
          <p:cNvPr id="160" name="vs_code_1.mp4" descr="vs_code_1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191072" y="2467615"/>
            <a:ext cx="16001856" cy="10558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33999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0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Модель на hyperledg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Модель на hyperledger</a:t>
            </a:r>
          </a:p>
        </p:txBody>
      </p:sp>
      <p:pic>
        <p:nvPicPr>
          <p:cNvPr id="163" name="deploy_updates_render.mp4" descr="deploy_updates_render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294407" y="2417398"/>
            <a:ext cx="15795186" cy="10422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7000" fill="hold"/>
                                        <p:tgtEl>
                                          <p:spTgt spid="1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Модель на hyperledg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Модель на hyperledger</a:t>
            </a:r>
          </a:p>
        </p:txBody>
      </p:sp>
      <p:pic>
        <p:nvPicPr>
          <p:cNvPr id="166" name="create_new_participant_render.mp4" descr="create_new_participant_render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605435" y="2309603"/>
            <a:ext cx="15173130" cy="108747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4000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Сервис на hyperledg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Сервис на hyperledger</a:t>
            </a:r>
          </a:p>
        </p:txBody>
      </p:sp>
      <p:pic>
        <p:nvPicPr>
          <p:cNvPr id="169" name="rest-explorer-discover.png" descr="rest-explorer-discov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19080" y="3584045"/>
            <a:ext cx="18145840" cy="83259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Уровни систем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Уровни системы</a:t>
            </a:r>
          </a:p>
        </p:txBody>
      </p:sp>
      <p:sp>
        <p:nvSpPr>
          <p:cNvPr id="172" name="Журналы blockchain на базе решения Hyperledger-fabric;…"/>
          <p:cNvSpPr txBox="1"/>
          <p:nvPr/>
        </p:nvSpPr>
        <p:spPr>
          <a:xfrm>
            <a:off x="3597226" y="3520084"/>
            <a:ext cx="17189548" cy="6675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889000" indent="-889000" algn="l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Журналы blockchain на базе решения Hyperledger-fabric;</a:t>
            </a:r>
          </a:p>
          <a:p>
            <a:pPr marL="889000" indent="-889000" algn="l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RESTfull сервис доступа управления к журналами;</a:t>
            </a:r>
          </a:p>
          <a:p>
            <a:pPr marL="889000" indent="-889000" algn="l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Бизнес логика приложения со своим уровнем хранения;</a:t>
            </a:r>
          </a:p>
          <a:p>
            <a:pPr marL="889000" indent="-889000" algn="l">
              <a:spcBef>
                <a:spcPts val="5900"/>
              </a:spcBef>
              <a:buSzPct val="100000"/>
              <a:buAutoNum type="arabicPeriod" startAt="1"/>
              <a:defRPr b="0" sz="4800">
                <a:solidFill>
                  <a:srgbClr val="FFFFFF"/>
                </a:solidFill>
              </a:defRPr>
            </a:pPr>
            <a:r>
              <a:t>Сервисы обращения  к системе;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7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План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План</a:t>
            </a:r>
          </a:p>
        </p:txBody>
      </p:sp>
      <p:sp>
        <p:nvSpPr>
          <p:cNvPr id="123" name="Система регистрации документов…"/>
          <p:cNvSpPr txBox="1"/>
          <p:nvPr>
            <p:ph type="body" sz="half" idx="1"/>
          </p:nvPr>
        </p:nvSpPr>
        <p:spPr>
          <a:xfrm>
            <a:off x="6041876" y="3454400"/>
            <a:ext cx="12300248" cy="5768380"/>
          </a:xfrm>
          <a:prstGeom prst="rect">
            <a:avLst/>
          </a:prstGeom>
        </p:spPr>
        <p:txBody>
          <a:bodyPr anchor="t"/>
          <a:lstStyle/>
          <a:p>
            <a:pPr marL="889000" indent="-889000">
              <a:buSzPct val="100000"/>
              <a:buAutoNum type="arabicPeriod" startAt="1"/>
            </a:pPr>
            <a:r>
              <a:t>Система регистрации документов</a:t>
            </a:r>
          </a:p>
          <a:p>
            <a:pPr marL="889000" indent="-889000">
              <a:buSzPct val="100000"/>
              <a:buAutoNum type="arabicPeriod" startAt="1"/>
            </a:pPr>
            <a:r>
              <a:t>Предложение по архтектуре решения</a:t>
            </a:r>
          </a:p>
          <a:p>
            <a:pPr marL="889000" indent="-889000">
              <a:buSzPct val="100000"/>
              <a:buAutoNum type="arabicPeriod" startAt="1"/>
            </a:pPr>
            <a:r>
              <a:t>Что такое blockchain?</a:t>
            </a:r>
          </a:p>
          <a:p>
            <a:pPr marL="889000" indent="-889000">
              <a:buSzPct val="100000"/>
              <a:buAutoNum type="arabicPeriod" startAt="1"/>
            </a:pPr>
            <a:r>
              <a:t>Тестовая blockchain-сеть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Архитектура систем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Архитектура системы</a:t>
            </a:r>
          </a:p>
        </p:txBody>
      </p:sp>
      <p:sp>
        <p:nvSpPr>
          <p:cNvPr id="175" name="Court Building"/>
          <p:cNvSpPr/>
          <p:nvPr/>
        </p:nvSpPr>
        <p:spPr>
          <a:xfrm>
            <a:off x="17465467" y="3035645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1158" y="3613"/>
                </a:lnTo>
                <a:lnTo>
                  <a:pt x="1158" y="4293"/>
                </a:lnTo>
                <a:lnTo>
                  <a:pt x="20444" y="4293"/>
                </a:lnTo>
                <a:lnTo>
                  <a:pt x="20444" y="3613"/>
                </a:lnTo>
                <a:lnTo>
                  <a:pt x="10800" y="0"/>
                </a:lnTo>
                <a:close/>
                <a:moveTo>
                  <a:pt x="2354" y="4683"/>
                </a:moveTo>
                <a:lnTo>
                  <a:pt x="2354" y="6036"/>
                </a:lnTo>
                <a:lnTo>
                  <a:pt x="3269" y="6036"/>
                </a:lnTo>
                <a:lnTo>
                  <a:pt x="3269" y="6676"/>
                </a:lnTo>
                <a:cubicBezTo>
                  <a:pt x="3553" y="6676"/>
                  <a:pt x="3618" y="7023"/>
                  <a:pt x="3618" y="7023"/>
                </a:cubicBezTo>
                <a:lnTo>
                  <a:pt x="3618" y="15657"/>
                </a:lnTo>
                <a:lnTo>
                  <a:pt x="3346" y="15657"/>
                </a:lnTo>
                <a:lnTo>
                  <a:pt x="3346" y="16762"/>
                </a:lnTo>
                <a:lnTo>
                  <a:pt x="2354" y="16762"/>
                </a:lnTo>
                <a:lnTo>
                  <a:pt x="2354" y="18115"/>
                </a:lnTo>
                <a:lnTo>
                  <a:pt x="19246" y="18115"/>
                </a:lnTo>
                <a:lnTo>
                  <a:pt x="19246" y="16762"/>
                </a:lnTo>
                <a:lnTo>
                  <a:pt x="18254" y="16762"/>
                </a:lnTo>
                <a:lnTo>
                  <a:pt x="18254" y="15657"/>
                </a:lnTo>
                <a:lnTo>
                  <a:pt x="17984" y="15657"/>
                </a:lnTo>
                <a:lnTo>
                  <a:pt x="17984" y="7023"/>
                </a:lnTo>
                <a:cubicBezTo>
                  <a:pt x="17984" y="7023"/>
                  <a:pt x="18049" y="6676"/>
                  <a:pt x="18333" y="6676"/>
                </a:cubicBezTo>
                <a:lnTo>
                  <a:pt x="18333" y="6036"/>
                </a:lnTo>
                <a:lnTo>
                  <a:pt x="19246" y="6036"/>
                </a:lnTo>
                <a:lnTo>
                  <a:pt x="19246" y="4683"/>
                </a:lnTo>
                <a:lnTo>
                  <a:pt x="2354" y="4683"/>
                </a:lnTo>
                <a:close/>
                <a:moveTo>
                  <a:pt x="5670" y="6036"/>
                </a:moveTo>
                <a:lnTo>
                  <a:pt x="7489" y="6036"/>
                </a:lnTo>
                <a:lnTo>
                  <a:pt x="7489" y="6676"/>
                </a:lnTo>
                <a:cubicBezTo>
                  <a:pt x="7773" y="6676"/>
                  <a:pt x="7838" y="7023"/>
                  <a:pt x="7838" y="7023"/>
                </a:cubicBezTo>
                <a:lnTo>
                  <a:pt x="7838" y="15657"/>
                </a:lnTo>
                <a:lnTo>
                  <a:pt x="7568" y="15657"/>
                </a:lnTo>
                <a:lnTo>
                  <a:pt x="7568" y="16762"/>
                </a:lnTo>
                <a:lnTo>
                  <a:pt x="5591" y="16762"/>
                </a:lnTo>
                <a:lnTo>
                  <a:pt x="5591" y="15657"/>
                </a:lnTo>
                <a:lnTo>
                  <a:pt x="5321" y="15657"/>
                </a:lnTo>
                <a:lnTo>
                  <a:pt x="5321" y="7023"/>
                </a:lnTo>
                <a:cubicBezTo>
                  <a:pt x="5321" y="7023"/>
                  <a:pt x="5386" y="6676"/>
                  <a:pt x="5670" y="6676"/>
                </a:cubicBezTo>
                <a:lnTo>
                  <a:pt x="5670" y="6036"/>
                </a:lnTo>
                <a:close/>
                <a:moveTo>
                  <a:pt x="9890" y="6036"/>
                </a:moveTo>
                <a:lnTo>
                  <a:pt x="11710" y="6036"/>
                </a:lnTo>
                <a:lnTo>
                  <a:pt x="11710" y="6676"/>
                </a:lnTo>
                <a:cubicBezTo>
                  <a:pt x="11993" y="6676"/>
                  <a:pt x="12059" y="7023"/>
                  <a:pt x="12059" y="7023"/>
                </a:cubicBezTo>
                <a:lnTo>
                  <a:pt x="12059" y="15657"/>
                </a:lnTo>
                <a:lnTo>
                  <a:pt x="11789" y="15657"/>
                </a:lnTo>
                <a:lnTo>
                  <a:pt x="11789" y="16762"/>
                </a:lnTo>
                <a:lnTo>
                  <a:pt x="9813" y="16762"/>
                </a:lnTo>
                <a:lnTo>
                  <a:pt x="9813" y="15657"/>
                </a:lnTo>
                <a:lnTo>
                  <a:pt x="9541" y="15657"/>
                </a:lnTo>
                <a:lnTo>
                  <a:pt x="9541" y="7023"/>
                </a:lnTo>
                <a:cubicBezTo>
                  <a:pt x="9541" y="7023"/>
                  <a:pt x="9607" y="6676"/>
                  <a:pt x="9890" y="6676"/>
                </a:cubicBezTo>
                <a:lnTo>
                  <a:pt x="9890" y="6036"/>
                </a:lnTo>
                <a:close/>
                <a:moveTo>
                  <a:pt x="14113" y="6036"/>
                </a:moveTo>
                <a:lnTo>
                  <a:pt x="15932" y="6036"/>
                </a:lnTo>
                <a:lnTo>
                  <a:pt x="15932" y="6676"/>
                </a:lnTo>
                <a:cubicBezTo>
                  <a:pt x="16216" y="6676"/>
                  <a:pt x="16281" y="7023"/>
                  <a:pt x="16281" y="7023"/>
                </a:cubicBezTo>
                <a:lnTo>
                  <a:pt x="16281" y="15657"/>
                </a:lnTo>
                <a:lnTo>
                  <a:pt x="16009" y="15657"/>
                </a:lnTo>
                <a:lnTo>
                  <a:pt x="16009" y="16762"/>
                </a:lnTo>
                <a:lnTo>
                  <a:pt x="14033" y="16762"/>
                </a:lnTo>
                <a:lnTo>
                  <a:pt x="14033" y="15657"/>
                </a:lnTo>
                <a:lnTo>
                  <a:pt x="13763" y="15657"/>
                </a:lnTo>
                <a:lnTo>
                  <a:pt x="13763" y="7023"/>
                </a:lnTo>
                <a:cubicBezTo>
                  <a:pt x="13763" y="7023"/>
                  <a:pt x="13829" y="6676"/>
                  <a:pt x="14113" y="6676"/>
                </a:cubicBezTo>
                <a:lnTo>
                  <a:pt x="14113" y="6036"/>
                </a:lnTo>
                <a:close/>
                <a:moveTo>
                  <a:pt x="1158" y="18505"/>
                </a:moveTo>
                <a:lnTo>
                  <a:pt x="1158" y="19858"/>
                </a:lnTo>
                <a:lnTo>
                  <a:pt x="20444" y="19858"/>
                </a:lnTo>
                <a:lnTo>
                  <a:pt x="20444" y="18505"/>
                </a:lnTo>
                <a:lnTo>
                  <a:pt x="1158" y="18505"/>
                </a:lnTo>
                <a:close/>
                <a:moveTo>
                  <a:pt x="0" y="20247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0247"/>
                </a:lnTo>
                <a:lnTo>
                  <a:pt x="0" y="2024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6" name="Scales"/>
          <p:cNvSpPr/>
          <p:nvPr/>
        </p:nvSpPr>
        <p:spPr>
          <a:xfrm>
            <a:off x="15392308" y="3081012"/>
            <a:ext cx="1349300" cy="11792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10226" y="0"/>
                  <a:pt x="9760" y="531"/>
                  <a:pt x="9760" y="1187"/>
                </a:cubicBezTo>
                <a:cubicBezTo>
                  <a:pt x="9760" y="1611"/>
                  <a:pt x="9955" y="1983"/>
                  <a:pt x="10246" y="2193"/>
                </a:cubicBezTo>
                <a:lnTo>
                  <a:pt x="10246" y="2956"/>
                </a:lnTo>
                <a:cubicBezTo>
                  <a:pt x="9939" y="3110"/>
                  <a:pt x="9689" y="3387"/>
                  <a:pt x="9546" y="3734"/>
                </a:cubicBezTo>
                <a:lnTo>
                  <a:pt x="2528" y="3734"/>
                </a:lnTo>
                <a:lnTo>
                  <a:pt x="2528" y="4844"/>
                </a:lnTo>
                <a:lnTo>
                  <a:pt x="3409" y="4844"/>
                </a:lnTo>
                <a:lnTo>
                  <a:pt x="845" y="13979"/>
                </a:lnTo>
                <a:lnTo>
                  <a:pt x="0" y="13979"/>
                </a:lnTo>
                <a:cubicBezTo>
                  <a:pt x="713" y="15444"/>
                  <a:pt x="2079" y="16435"/>
                  <a:pt x="3648" y="16435"/>
                </a:cubicBezTo>
                <a:cubicBezTo>
                  <a:pt x="5218" y="16435"/>
                  <a:pt x="6585" y="15444"/>
                  <a:pt x="7298" y="13979"/>
                </a:cubicBezTo>
                <a:lnTo>
                  <a:pt x="6453" y="13979"/>
                </a:lnTo>
                <a:lnTo>
                  <a:pt x="3888" y="4844"/>
                </a:lnTo>
                <a:lnTo>
                  <a:pt x="9469" y="4844"/>
                </a:lnTo>
                <a:cubicBezTo>
                  <a:pt x="9583" y="5301"/>
                  <a:pt x="9872" y="5673"/>
                  <a:pt x="10246" y="5860"/>
                </a:cubicBezTo>
                <a:lnTo>
                  <a:pt x="10246" y="10137"/>
                </a:lnTo>
                <a:lnTo>
                  <a:pt x="9447" y="13379"/>
                </a:lnTo>
                <a:lnTo>
                  <a:pt x="9447" y="19963"/>
                </a:lnTo>
                <a:lnTo>
                  <a:pt x="6460" y="19963"/>
                </a:lnTo>
                <a:cubicBezTo>
                  <a:pt x="6276" y="19963"/>
                  <a:pt x="6111" y="20093"/>
                  <a:pt x="6046" y="20289"/>
                </a:cubicBezTo>
                <a:lnTo>
                  <a:pt x="5613" y="21600"/>
                </a:lnTo>
                <a:lnTo>
                  <a:pt x="15987" y="21600"/>
                </a:lnTo>
                <a:lnTo>
                  <a:pt x="15552" y="20289"/>
                </a:lnTo>
                <a:cubicBezTo>
                  <a:pt x="15487" y="20093"/>
                  <a:pt x="15322" y="19963"/>
                  <a:pt x="15139" y="19963"/>
                </a:cubicBezTo>
                <a:lnTo>
                  <a:pt x="12153" y="19963"/>
                </a:lnTo>
                <a:lnTo>
                  <a:pt x="12153" y="13379"/>
                </a:lnTo>
                <a:lnTo>
                  <a:pt x="11354" y="10139"/>
                </a:lnTo>
                <a:lnTo>
                  <a:pt x="11354" y="5860"/>
                </a:lnTo>
                <a:cubicBezTo>
                  <a:pt x="11728" y="5673"/>
                  <a:pt x="12016" y="5302"/>
                  <a:pt x="12130" y="4846"/>
                </a:cubicBezTo>
                <a:lnTo>
                  <a:pt x="17710" y="4846"/>
                </a:lnTo>
                <a:lnTo>
                  <a:pt x="15147" y="13979"/>
                </a:lnTo>
                <a:lnTo>
                  <a:pt x="14302" y="13979"/>
                </a:lnTo>
                <a:cubicBezTo>
                  <a:pt x="15015" y="15444"/>
                  <a:pt x="16380" y="16435"/>
                  <a:pt x="17950" y="16435"/>
                </a:cubicBezTo>
                <a:cubicBezTo>
                  <a:pt x="19519" y="16435"/>
                  <a:pt x="20887" y="15444"/>
                  <a:pt x="21600" y="13979"/>
                </a:cubicBezTo>
                <a:lnTo>
                  <a:pt x="20753" y="13979"/>
                </a:lnTo>
                <a:lnTo>
                  <a:pt x="18190" y="4844"/>
                </a:lnTo>
                <a:lnTo>
                  <a:pt x="19072" y="4844"/>
                </a:lnTo>
                <a:lnTo>
                  <a:pt x="19072" y="3734"/>
                </a:lnTo>
                <a:lnTo>
                  <a:pt x="12052" y="3734"/>
                </a:lnTo>
                <a:cubicBezTo>
                  <a:pt x="11909" y="3388"/>
                  <a:pt x="11661" y="3110"/>
                  <a:pt x="11354" y="2956"/>
                </a:cubicBezTo>
                <a:lnTo>
                  <a:pt x="11354" y="2193"/>
                </a:lnTo>
                <a:cubicBezTo>
                  <a:pt x="11645" y="1983"/>
                  <a:pt x="11838" y="1611"/>
                  <a:pt x="11838" y="1187"/>
                </a:cubicBezTo>
                <a:cubicBezTo>
                  <a:pt x="11838" y="531"/>
                  <a:pt x="11374" y="0"/>
                  <a:pt x="10800" y="0"/>
                </a:cubicBezTo>
                <a:close/>
                <a:moveTo>
                  <a:pt x="3486" y="5791"/>
                </a:moveTo>
                <a:lnTo>
                  <a:pt x="3486" y="13979"/>
                </a:lnTo>
                <a:lnTo>
                  <a:pt x="1188" y="13979"/>
                </a:lnTo>
                <a:lnTo>
                  <a:pt x="3486" y="5791"/>
                </a:lnTo>
                <a:close/>
                <a:moveTo>
                  <a:pt x="3812" y="5791"/>
                </a:moveTo>
                <a:lnTo>
                  <a:pt x="6110" y="13979"/>
                </a:lnTo>
                <a:lnTo>
                  <a:pt x="3812" y="13979"/>
                </a:lnTo>
                <a:lnTo>
                  <a:pt x="3812" y="5791"/>
                </a:lnTo>
                <a:close/>
                <a:moveTo>
                  <a:pt x="17788" y="5791"/>
                </a:moveTo>
                <a:lnTo>
                  <a:pt x="17788" y="13979"/>
                </a:lnTo>
                <a:lnTo>
                  <a:pt x="15490" y="13979"/>
                </a:lnTo>
                <a:lnTo>
                  <a:pt x="17788" y="5791"/>
                </a:lnTo>
                <a:close/>
                <a:moveTo>
                  <a:pt x="18114" y="5791"/>
                </a:moveTo>
                <a:lnTo>
                  <a:pt x="20412" y="13979"/>
                </a:lnTo>
                <a:lnTo>
                  <a:pt x="18114" y="13979"/>
                </a:lnTo>
                <a:lnTo>
                  <a:pt x="18114" y="579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79" name="Group"/>
          <p:cNvGrpSpPr/>
          <p:nvPr/>
        </p:nvGrpSpPr>
        <p:grpSpPr>
          <a:xfrm>
            <a:off x="19630570" y="2950692"/>
            <a:ext cx="1033217" cy="1439908"/>
            <a:chOff x="0" y="0"/>
            <a:chExt cx="1033215" cy="1439906"/>
          </a:xfrm>
        </p:grpSpPr>
        <p:sp>
          <p:nvSpPr>
            <p:cNvPr id="177" name="Rectangle Sign"/>
            <p:cNvSpPr/>
            <p:nvPr/>
          </p:nvSpPr>
          <p:spPr>
            <a:xfrm>
              <a:off x="0" y="0"/>
              <a:ext cx="1033216" cy="1439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429" y="0"/>
                  </a:moveTo>
                  <a:cubicBezTo>
                    <a:pt x="1090" y="0"/>
                    <a:pt x="0" y="782"/>
                    <a:pt x="0" y="1743"/>
                  </a:cubicBezTo>
                  <a:lnTo>
                    <a:pt x="0" y="19857"/>
                  </a:lnTo>
                  <a:cubicBezTo>
                    <a:pt x="0" y="20818"/>
                    <a:pt x="1090" y="21600"/>
                    <a:pt x="2429" y="21600"/>
                  </a:cubicBezTo>
                  <a:lnTo>
                    <a:pt x="19171" y="21600"/>
                  </a:lnTo>
                  <a:cubicBezTo>
                    <a:pt x="20510" y="21600"/>
                    <a:pt x="21600" y="20818"/>
                    <a:pt x="21600" y="19857"/>
                  </a:cubicBezTo>
                  <a:lnTo>
                    <a:pt x="21600" y="1743"/>
                  </a:lnTo>
                  <a:cubicBezTo>
                    <a:pt x="21600" y="782"/>
                    <a:pt x="20510" y="0"/>
                    <a:pt x="19171" y="0"/>
                  </a:cubicBezTo>
                  <a:lnTo>
                    <a:pt x="2429" y="0"/>
                  </a:lnTo>
                  <a:close/>
                  <a:moveTo>
                    <a:pt x="2429" y="755"/>
                  </a:moveTo>
                  <a:lnTo>
                    <a:pt x="19171" y="755"/>
                  </a:lnTo>
                  <a:cubicBezTo>
                    <a:pt x="19930" y="755"/>
                    <a:pt x="20547" y="1199"/>
                    <a:pt x="20547" y="1743"/>
                  </a:cubicBezTo>
                  <a:lnTo>
                    <a:pt x="20547" y="19857"/>
                  </a:lnTo>
                  <a:cubicBezTo>
                    <a:pt x="20547" y="20401"/>
                    <a:pt x="19930" y="20845"/>
                    <a:pt x="19171" y="20845"/>
                  </a:cubicBezTo>
                  <a:lnTo>
                    <a:pt x="2429" y="20845"/>
                  </a:lnTo>
                  <a:cubicBezTo>
                    <a:pt x="1670" y="20845"/>
                    <a:pt x="1053" y="20401"/>
                    <a:pt x="1053" y="19857"/>
                  </a:cubicBezTo>
                  <a:lnTo>
                    <a:pt x="1053" y="1743"/>
                  </a:lnTo>
                  <a:cubicBezTo>
                    <a:pt x="1053" y="1199"/>
                    <a:pt x="1670" y="755"/>
                    <a:pt x="2429" y="755"/>
                  </a:cubicBezTo>
                  <a:close/>
                  <a:moveTo>
                    <a:pt x="2429" y="1277"/>
                  </a:moveTo>
                  <a:cubicBezTo>
                    <a:pt x="2072" y="1277"/>
                    <a:pt x="1782" y="1486"/>
                    <a:pt x="1782" y="1743"/>
                  </a:cubicBezTo>
                  <a:lnTo>
                    <a:pt x="1782" y="19857"/>
                  </a:lnTo>
                  <a:cubicBezTo>
                    <a:pt x="1782" y="20114"/>
                    <a:pt x="2072" y="20323"/>
                    <a:pt x="2429" y="20323"/>
                  </a:cubicBezTo>
                  <a:lnTo>
                    <a:pt x="19171" y="20323"/>
                  </a:lnTo>
                  <a:cubicBezTo>
                    <a:pt x="19528" y="20323"/>
                    <a:pt x="19818" y="20114"/>
                    <a:pt x="19818" y="19857"/>
                  </a:cubicBezTo>
                  <a:lnTo>
                    <a:pt x="19818" y="1743"/>
                  </a:lnTo>
                  <a:cubicBezTo>
                    <a:pt x="19818" y="1486"/>
                    <a:pt x="19528" y="1277"/>
                    <a:pt x="19171" y="1277"/>
                  </a:cubicBezTo>
                  <a:lnTo>
                    <a:pt x="2429" y="127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78" name="Circle"/>
            <p:cNvSpPr/>
            <p:nvPr/>
          </p:nvSpPr>
          <p:spPr>
            <a:xfrm>
              <a:off x="435997" y="1132731"/>
              <a:ext cx="161221" cy="162961"/>
            </a:xfrm>
            <a:prstGeom prst="ellipse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13239150" y="3670645"/>
            <a:ext cx="6995374" cy="1589888"/>
            <a:chOff x="0" y="0"/>
            <a:chExt cx="6995373" cy="1589886"/>
          </a:xfrm>
        </p:grpSpPr>
        <p:sp>
          <p:nvSpPr>
            <p:cNvPr id="195" name="Connection Line"/>
            <p:cNvSpPr/>
            <p:nvPr/>
          </p:nvSpPr>
          <p:spPr>
            <a:xfrm>
              <a:off x="22911" y="0"/>
              <a:ext cx="4903112" cy="1582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6" h="20844" fill="norm" stroke="1" extrusionOk="0">
                  <a:moveTo>
                    <a:pt x="19880" y="0"/>
                  </a:moveTo>
                  <a:cubicBezTo>
                    <a:pt x="21600" y="14674"/>
                    <a:pt x="14973" y="21600"/>
                    <a:pt x="0" y="20779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96" name="Connection Line"/>
            <p:cNvSpPr/>
            <p:nvPr/>
          </p:nvSpPr>
          <p:spPr>
            <a:xfrm>
              <a:off x="0" y="0"/>
              <a:ext cx="3043654" cy="1570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19" h="20382" fill="norm" stroke="1" extrusionOk="0">
                  <a:moveTo>
                    <a:pt x="17392" y="0"/>
                  </a:moveTo>
                  <a:cubicBezTo>
                    <a:pt x="21600" y="14866"/>
                    <a:pt x="15803" y="21600"/>
                    <a:pt x="0" y="20201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97" name="Connection Line"/>
            <p:cNvSpPr/>
            <p:nvPr/>
          </p:nvSpPr>
          <p:spPr>
            <a:xfrm>
              <a:off x="36456" y="0"/>
              <a:ext cx="6958918" cy="1589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77" h="21600" fill="norm" stroke="1" extrusionOk="0">
                  <a:moveTo>
                    <a:pt x="19924" y="0"/>
                  </a:moveTo>
                  <a:cubicBezTo>
                    <a:pt x="21600" y="13241"/>
                    <a:pt x="14959" y="20441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/>
            <a:lstStyle/>
            <a:p>
              <a:pPr/>
            </a:p>
          </p:txBody>
        </p:sp>
      </p:grpSp>
      <p:grpSp>
        <p:nvGrpSpPr>
          <p:cNvPr id="194" name="Group"/>
          <p:cNvGrpSpPr/>
          <p:nvPr/>
        </p:nvGrpSpPr>
        <p:grpSpPr>
          <a:xfrm>
            <a:off x="5017388" y="4917180"/>
            <a:ext cx="12208254" cy="7710707"/>
            <a:chOff x="0" y="0"/>
            <a:chExt cx="12208252" cy="7710706"/>
          </a:xfrm>
        </p:grpSpPr>
        <p:sp>
          <p:nvSpPr>
            <p:cNvPr id="184" name="Журналы blockchain"/>
            <p:cNvSpPr/>
            <p:nvPr/>
          </p:nvSpPr>
          <p:spPr>
            <a:xfrm>
              <a:off x="0" y="6440706"/>
              <a:ext cx="8142090" cy="1270001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635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Журналы blockchain</a:t>
              </a:r>
            </a:p>
          </p:txBody>
        </p:sp>
        <p:sp>
          <p:nvSpPr>
            <p:cNvPr id="185" name="REST API доступа к журналам"/>
            <p:cNvSpPr/>
            <p:nvPr/>
          </p:nvSpPr>
          <p:spPr>
            <a:xfrm>
              <a:off x="47178" y="4425596"/>
              <a:ext cx="8047733" cy="1270001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635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REST API доступа к журналам</a:t>
              </a:r>
            </a:p>
          </p:txBody>
        </p:sp>
        <p:sp>
          <p:nvSpPr>
            <p:cNvPr id="186" name="Coins"/>
            <p:cNvSpPr/>
            <p:nvPr/>
          </p:nvSpPr>
          <p:spPr>
            <a:xfrm>
              <a:off x="9717343" y="1704798"/>
              <a:ext cx="2279156" cy="2286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1" y="0"/>
                  </a:moveTo>
                  <a:cubicBezTo>
                    <a:pt x="7949" y="0"/>
                    <a:pt x="5266" y="392"/>
                    <a:pt x="3255" y="1111"/>
                  </a:cubicBezTo>
                  <a:cubicBezTo>
                    <a:pt x="1360" y="1787"/>
                    <a:pt x="273" y="2685"/>
                    <a:pt x="273" y="3572"/>
                  </a:cubicBezTo>
                  <a:cubicBezTo>
                    <a:pt x="273" y="4460"/>
                    <a:pt x="1360" y="5360"/>
                    <a:pt x="3255" y="6035"/>
                  </a:cubicBezTo>
                  <a:cubicBezTo>
                    <a:pt x="5266" y="6749"/>
                    <a:pt x="7949" y="7147"/>
                    <a:pt x="10801" y="7147"/>
                  </a:cubicBezTo>
                  <a:cubicBezTo>
                    <a:pt x="13652" y="7147"/>
                    <a:pt x="16334" y="6754"/>
                    <a:pt x="18345" y="6035"/>
                  </a:cubicBezTo>
                  <a:cubicBezTo>
                    <a:pt x="20240" y="5360"/>
                    <a:pt x="21327" y="4460"/>
                    <a:pt x="21327" y="3572"/>
                  </a:cubicBezTo>
                  <a:cubicBezTo>
                    <a:pt x="21327" y="2685"/>
                    <a:pt x="20240" y="1787"/>
                    <a:pt x="18345" y="1111"/>
                  </a:cubicBezTo>
                  <a:cubicBezTo>
                    <a:pt x="16334" y="398"/>
                    <a:pt x="13652" y="0"/>
                    <a:pt x="10801" y="0"/>
                  </a:cubicBezTo>
                  <a:close/>
                  <a:moveTo>
                    <a:pt x="12" y="4505"/>
                  </a:moveTo>
                  <a:lnTo>
                    <a:pt x="12" y="5914"/>
                  </a:lnTo>
                  <a:cubicBezTo>
                    <a:pt x="12" y="8033"/>
                    <a:pt x="4846" y="9754"/>
                    <a:pt x="10811" y="9754"/>
                  </a:cubicBezTo>
                  <a:cubicBezTo>
                    <a:pt x="16776" y="9754"/>
                    <a:pt x="21600" y="8039"/>
                    <a:pt x="21600" y="5914"/>
                  </a:cubicBezTo>
                  <a:lnTo>
                    <a:pt x="21600" y="4505"/>
                  </a:lnTo>
                  <a:cubicBezTo>
                    <a:pt x="21136" y="5284"/>
                    <a:pt x="20088" y="5991"/>
                    <a:pt x="18531" y="6541"/>
                  </a:cubicBezTo>
                  <a:cubicBezTo>
                    <a:pt x="16460" y="7276"/>
                    <a:pt x="13718" y="7679"/>
                    <a:pt x="10806" y="7679"/>
                  </a:cubicBezTo>
                  <a:cubicBezTo>
                    <a:pt x="7894" y="7679"/>
                    <a:pt x="5146" y="7276"/>
                    <a:pt x="3081" y="6541"/>
                  </a:cubicBezTo>
                  <a:cubicBezTo>
                    <a:pt x="1524" y="5985"/>
                    <a:pt x="476" y="5284"/>
                    <a:pt x="12" y="4505"/>
                  </a:cubicBezTo>
                  <a:close/>
                  <a:moveTo>
                    <a:pt x="0" y="7320"/>
                  </a:moveTo>
                  <a:lnTo>
                    <a:pt x="0" y="8284"/>
                  </a:lnTo>
                  <a:cubicBezTo>
                    <a:pt x="0" y="10402"/>
                    <a:pt x="4836" y="12123"/>
                    <a:pt x="10801" y="12123"/>
                  </a:cubicBezTo>
                  <a:cubicBezTo>
                    <a:pt x="16766" y="12123"/>
                    <a:pt x="21600" y="10408"/>
                    <a:pt x="21600" y="8284"/>
                  </a:cubicBezTo>
                  <a:lnTo>
                    <a:pt x="21600" y="7320"/>
                  </a:lnTo>
                  <a:cubicBezTo>
                    <a:pt x="21458" y="7495"/>
                    <a:pt x="21295" y="7664"/>
                    <a:pt x="21098" y="7827"/>
                  </a:cubicBezTo>
                  <a:cubicBezTo>
                    <a:pt x="20508" y="8329"/>
                    <a:pt x="19672" y="8769"/>
                    <a:pt x="18618" y="9145"/>
                  </a:cubicBezTo>
                  <a:cubicBezTo>
                    <a:pt x="16520" y="9891"/>
                    <a:pt x="13745" y="10299"/>
                    <a:pt x="10801" y="10299"/>
                  </a:cubicBezTo>
                  <a:cubicBezTo>
                    <a:pt x="7856" y="10299"/>
                    <a:pt x="5080" y="9891"/>
                    <a:pt x="2982" y="9145"/>
                  </a:cubicBezTo>
                  <a:cubicBezTo>
                    <a:pt x="1928" y="8769"/>
                    <a:pt x="1099" y="8329"/>
                    <a:pt x="504" y="7827"/>
                  </a:cubicBezTo>
                  <a:cubicBezTo>
                    <a:pt x="307" y="7664"/>
                    <a:pt x="142" y="7495"/>
                    <a:pt x="0" y="7320"/>
                  </a:cubicBezTo>
                  <a:close/>
                  <a:moveTo>
                    <a:pt x="0" y="9689"/>
                  </a:moveTo>
                  <a:lnTo>
                    <a:pt x="0" y="10653"/>
                  </a:lnTo>
                  <a:cubicBezTo>
                    <a:pt x="0" y="12771"/>
                    <a:pt x="4836" y="14492"/>
                    <a:pt x="10801" y="14492"/>
                  </a:cubicBezTo>
                  <a:cubicBezTo>
                    <a:pt x="16766" y="14492"/>
                    <a:pt x="21600" y="12777"/>
                    <a:pt x="21600" y="10653"/>
                  </a:cubicBezTo>
                  <a:lnTo>
                    <a:pt x="21600" y="9689"/>
                  </a:lnTo>
                  <a:cubicBezTo>
                    <a:pt x="21458" y="9864"/>
                    <a:pt x="21295" y="10033"/>
                    <a:pt x="21098" y="10197"/>
                  </a:cubicBezTo>
                  <a:cubicBezTo>
                    <a:pt x="20508" y="10698"/>
                    <a:pt x="19672" y="11138"/>
                    <a:pt x="18618" y="11514"/>
                  </a:cubicBezTo>
                  <a:cubicBezTo>
                    <a:pt x="16520" y="12260"/>
                    <a:pt x="13745" y="12668"/>
                    <a:pt x="10801" y="12668"/>
                  </a:cubicBezTo>
                  <a:cubicBezTo>
                    <a:pt x="7856" y="12668"/>
                    <a:pt x="5080" y="12260"/>
                    <a:pt x="2982" y="11514"/>
                  </a:cubicBezTo>
                  <a:cubicBezTo>
                    <a:pt x="1928" y="11138"/>
                    <a:pt x="1099" y="10698"/>
                    <a:pt x="504" y="10197"/>
                  </a:cubicBezTo>
                  <a:cubicBezTo>
                    <a:pt x="307" y="10033"/>
                    <a:pt x="142" y="9864"/>
                    <a:pt x="0" y="9689"/>
                  </a:cubicBezTo>
                  <a:close/>
                  <a:moveTo>
                    <a:pt x="0" y="12059"/>
                  </a:moveTo>
                  <a:lnTo>
                    <a:pt x="0" y="13022"/>
                  </a:lnTo>
                  <a:cubicBezTo>
                    <a:pt x="0" y="15141"/>
                    <a:pt x="4836" y="16862"/>
                    <a:pt x="10801" y="16862"/>
                  </a:cubicBezTo>
                  <a:cubicBezTo>
                    <a:pt x="16766" y="16862"/>
                    <a:pt x="21600" y="15146"/>
                    <a:pt x="21600" y="13022"/>
                  </a:cubicBezTo>
                  <a:lnTo>
                    <a:pt x="21600" y="12059"/>
                  </a:lnTo>
                  <a:cubicBezTo>
                    <a:pt x="21458" y="12233"/>
                    <a:pt x="21295" y="12402"/>
                    <a:pt x="21098" y="12566"/>
                  </a:cubicBezTo>
                  <a:cubicBezTo>
                    <a:pt x="20508" y="13067"/>
                    <a:pt x="19672" y="13507"/>
                    <a:pt x="18618" y="13883"/>
                  </a:cubicBezTo>
                  <a:cubicBezTo>
                    <a:pt x="16520" y="14629"/>
                    <a:pt x="13745" y="15037"/>
                    <a:pt x="10801" y="15037"/>
                  </a:cubicBezTo>
                  <a:cubicBezTo>
                    <a:pt x="7856" y="15037"/>
                    <a:pt x="5080" y="14629"/>
                    <a:pt x="2982" y="13883"/>
                  </a:cubicBezTo>
                  <a:cubicBezTo>
                    <a:pt x="1928" y="13507"/>
                    <a:pt x="1099" y="13067"/>
                    <a:pt x="504" y="12566"/>
                  </a:cubicBezTo>
                  <a:cubicBezTo>
                    <a:pt x="307" y="12402"/>
                    <a:pt x="142" y="12233"/>
                    <a:pt x="0" y="12059"/>
                  </a:cubicBezTo>
                  <a:close/>
                  <a:moveTo>
                    <a:pt x="0" y="14428"/>
                  </a:moveTo>
                  <a:lnTo>
                    <a:pt x="0" y="15391"/>
                  </a:lnTo>
                  <a:cubicBezTo>
                    <a:pt x="0" y="17510"/>
                    <a:pt x="4836" y="19231"/>
                    <a:pt x="10801" y="19231"/>
                  </a:cubicBezTo>
                  <a:cubicBezTo>
                    <a:pt x="16766" y="19231"/>
                    <a:pt x="21600" y="17515"/>
                    <a:pt x="21600" y="15391"/>
                  </a:cubicBezTo>
                  <a:lnTo>
                    <a:pt x="21600" y="14428"/>
                  </a:lnTo>
                  <a:cubicBezTo>
                    <a:pt x="21458" y="14602"/>
                    <a:pt x="21295" y="14772"/>
                    <a:pt x="21098" y="14935"/>
                  </a:cubicBezTo>
                  <a:cubicBezTo>
                    <a:pt x="20508" y="15436"/>
                    <a:pt x="19672" y="15877"/>
                    <a:pt x="18618" y="16252"/>
                  </a:cubicBezTo>
                  <a:cubicBezTo>
                    <a:pt x="16520" y="16998"/>
                    <a:pt x="13745" y="17406"/>
                    <a:pt x="10801" y="17406"/>
                  </a:cubicBezTo>
                  <a:cubicBezTo>
                    <a:pt x="7856" y="17406"/>
                    <a:pt x="5080" y="16998"/>
                    <a:pt x="2982" y="16252"/>
                  </a:cubicBezTo>
                  <a:cubicBezTo>
                    <a:pt x="1928" y="15877"/>
                    <a:pt x="1099" y="15436"/>
                    <a:pt x="504" y="14935"/>
                  </a:cubicBezTo>
                  <a:cubicBezTo>
                    <a:pt x="307" y="14772"/>
                    <a:pt x="142" y="14602"/>
                    <a:pt x="0" y="14428"/>
                  </a:cubicBezTo>
                  <a:close/>
                  <a:moveTo>
                    <a:pt x="0" y="16797"/>
                  </a:moveTo>
                  <a:lnTo>
                    <a:pt x="0" y="17760"/>
                  </a:lnTo>
                  <a:cubicBezTo>
                    <a:pt x="0" y="19879"/>
                    <a:pt x="4836" y="21600"/>
                    <a:pt x="10801" y="21600"/>
                  </a:cubicBezTo>
                  <a:cubicBezTo>
                    <a:pt x="16766" y="21600"/>
                    <a:pt x="21600" y="19879"/>
                    <a:pt x="21600" y="17760"/>
                  </a:cubicBezTo>
                  <a:lnTo>
                    <a:pt x="21600" y="16797"/>
                  </a:lnTo>
                  <a:cubicBezTo>
                    <a:pt x="21458" y="16971"/>
                    <a:pt x="21295" y="17141"/>
                    <a:pt x="21098" y="17304"/>
                  </a:cubicBezTo>
                  <a:cubicBezTo>
                    <a:pt x="20508" y="17805"/>
                    <a:pt x="19672" y="18246"/>
                    <a:pt x="18618" y="18622"/>
                  </a:cubicBezTo>
                  <a:cubicBezTo>
                    <a:pt x="16520" y="19368"/>
                    <a:pt x="13745" y="19775"/>
                    <a:pt x="10801" y="19775"/>
                  </a:cubicBezTo>
                  <a:cubicBezTo>
                    <a:pt x="7856" y="19775"/>
                    <a:pt x="5080" y="19368"/>
                    <a:pt x="2982" y="18622"/>
                  </a:cubicBezTo>
                  <a:cubicBezTo>
                    <a:pt x="1928" y="18246"/>
                    <a:pt x="1099" y="17805"/>
                    <a:pt x="504" y="17304"/>
                  </a:cubicBezTo>
                  <a:cubicBezTo>
                    <a:pt x="307" y="17141"/>
                    <a:pt x="142" y="16971"/>
                    <a:pt x="0" y="16797"/>
                  </a:cubicBezTo>
                  <a:close/>
                </a:path>
              </a:pathLst>
            </a:custGeom>
            <a:solidFill>
              <a:schemeClr val="accent1">
                <a:hueOff val="114395"/>
                <a:lumOff val="-24975"/>
              </a:schemeClr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b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87" name="Сервер бизнес логики приложения"/>
            <p:cNvSpPr/>
            <p:nvPr/>
          </p:nvSpPr>
          <p:spPr>
            <a:xfrm>
              <a:off x="47178" y="2212798"/>
              <a:ext cx="8047733" cy="1270001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635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Сервер бизнес логики приложения</a:t>
              </a:r>
            </a:p>
          </p:txBody>
        </p:sp>
        <p:sp>
          <p:nvSpPr>
            <p:cNvPr id="188" name="Фронтальные системы взаимодействия"/>
            <p:cNvSpPr/>
            <p:nvPr/>
          </p:nvSpPr>
          <p:spPr>
            <a:xfrm>
              <a:off x="76944" y="0"/>
              <a:ext cx="7988201" cy="1270000"/>
            </a:xfrm>
            <a:prstGeom prst="rect">
              <a:avLst/>
            </a:prstGeom>
            <a:solidFill>
              <a:schemeClr val="accent1">
                <a:hueOff val="114395"/>
                <a:lumOff val="-24975"/>
              </a:schemeClr>
            </a:solidFill>
            <a:ln w="635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Фронтальные системы взаимодействия</a:t>
              </a:r>
            </a:p>
          </p:txBody>
        </p:sp>
        <p:cxnSp>
          <p:nvCxnSpPr>
            <p:cNvPr id="189" name="Connection Line"/>
            <p:cNvCxnSpPr>
              <a:stCxn id="187" idx="0"/>
              <a:endCxn id="188" idx="0"/>
            </p:cNvCxnSpPr>
            <p:nvPr/>
          </p:nvCxnSpPr>
          <p:spPr>
            <a:xfrm flipV="1">
              <a:off x="4071044" y="635000"/>
              <a:ext cx="1" cy="2212799"/>
            </a:xfrm>
            <a:prstGeom prst="straightConnector1">
              <a:avLst/>
            </a:prstGeom>
            <a:ln w="635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190" name="Connection Line"/>
            <p:cNvCxnSpPr>
              <a:stCxn id="185" idx="0"/>
              <a:endCxn id="187" idx="0"/>
            </p:cNvCxnSpPr>
            <p:nvPr/>
          </p:nvCxnSpPr>
          <p:spPr>
            <a:xfrm flipV="1">
              <a:off x="4071044" y="2847798"/>
              <a:ext cx="1" cy="2212799"/>
            </a:xfrm>
            <a:prstGeom prst="straightConnector1">
              <a:avLst/>
            </a:prstGeom>
            <a:ln w="635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191" name="Connection Line"/>
            <p:cNvCxnSpPr>
              <a:stCxn id="184" idx="0"/>
              <a:endCxn id="185" idx="0"/>
            </p:cNvCxnSpPr>
            <p:nvPr/>
          </p:nvCxnSpPr>
          <p:spPr>
            <a:xfrm flipV="1">
              <a:off x="4071044" y="5060596"/>
              <a:ext cx="1" cy="2015111"/>
            </a:xfrm>
            <a:prstGeom prst="straightConnector1">
              <a:avLst/>
            </a:prstGeom>
            <a:ln w="635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192" name="Connection Line"/>
            <p:cNvCxnSpPr>
              <a:stCxn id="186" idx="0"/>
              <a:endCxn id="187" idx="0"/>
            </p:cNvCxnSpPr>
            <p:nvPr/>
          </p:nvCxnSpPr>
          <p:spPr>
            <a:xfrm flipH="1">
              <a:off x="4071044" y="2847798"/>
              <a:ext cx="6785877" cy="1"/>
            </a:xfrm>
            <a:prstGeom prst="straightConnector1">
              <a:avLst/>
            </a:prstGeom>
            <a:ln w="63500" cap="flat">
              <a:solidFill>
                <a:srgbClr val="FFFFFF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</p:cxnSp>
        <p:sp>
          <p:nvSpPr>
            <p:cNvPr id="193" name="База данных"/>
            <p:cNvSpPr txBox="1"/>
            <p:nvPr/>
          </p:nvSpPr>
          <p:spPr>
            <a:xfrm>
              <a:off x="9505591" y="4067069"/>
              <a:ext cx="2702662" cy="58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База данных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2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28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1"/>
      <p:bldP build="whole" bldLvl="1" animBg="1" rev="0" advAuto="0" spid="176" grpId="2"/>
      <p:bldP build="whole" bldLvl="1" animBg="1" rev="0" advAuto="0" spid="175" grpId="3"/>
      <p:bldP build="whole" bldLvl="1" animBg="1" rev="0" advAuto="0" spid="179" grpId="4"/>
      <p:bldP build="whole" bldLvl="1" animBg="1" rev="0" advAuto="0" spid="183" grpId="5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Архитектура систем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Архитектура системы</a:t>
            </a:r>
          </a:p>
        </p:txBody>
      </p:sp>
      <p:pic>
        <p:nvPicPr>
          <p:cNvPr id="200" name="Untitled Diagram(3).png" descr="Untitled Diagram(3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44918" y="2856576"/>
            <a:ext cx="13638773" cy="103208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2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Пример на hyperledger"/>
          <p:cNvSpPr txBox="1"/>
          <p:nvPr/>
        </p:nvSpPr>
        <p:spPr>
          <a:xfrm>
            <a:off x="4534204" y="1640880"/>
            <a:ext cx="15315592" cy="1700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600">
                <a:solidFill>
                  <a:srgbClr val="FFFFFF"/>
                </a:solidFill>
              </a:defRPr>
            </a:lvl1pPr>
          </a:lstStyle>
          <a:p>
            <a:pPr/>
            <a:r>
              <a:t>Пример на hyperledger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Спасибо за внимание"/>
          <p:cNvSpPr txBox="1"/>
          <p:nvPr/>
        </p:nvSpPr>
        <p:spPr>
          <a:xfrm>
            <a:off x="4855273" y="1983366"/>
            <a:ext cx="14673454" cy="1700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600">
                <a:solidFill>
                  <a:srgbClr val="FFFFFF"/>
                </a:solidFill>
              </a:defRPr>
            </a:lvl1pPr>
          </a:lstStyle>
          <a:p>
            <a:pPr/>
            <a:r>
              <a:t>Спасибо за внимание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Система регистрации документ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Система регистрации документов</a:t>
            </a:r>
          </a:p>
        </p:txBody>
      </p:sp>
      <p:sp>
        <p:nvSpPr>
          <p:cNvPr id="126" name="Надежность…"/>
          <p:cNvSpPr txBox="1"/>
          <p:nvPr/>
        </p:nvSpPr>
        <p:spPr>
          <a:xfrm>
            <a:off x="3241625" y="4243984"/>
            <a:ext cx="17189549" cy="5228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5900"/>
              </a:spcBef>
              <a:defRPr b="0" sz="4800">
                <a:solidFill>
                  <a:srgbClr val="FFFFFF"/>
                </a:solidFill>
              </a:defRPr>
            </a:pPr>
            <a:r>
              <a:t>Надежность</a:t>
            </a:r>
          </a:p>
          <a:p>
            <a:pPr>
              <a:spcBef>
                <a:spcPts val="5900"/>
              </a:spcBef>
              <a:defRPr b="0" sz="4800">
                <a:solidFill>
                  <a:srgbClr val="FFFFFF"/>
                </a:solidFill>
              </a:defRPr>
            </a:pPr>
            <a:r>
              <a:t>Устойчивость к компрометации</a:t>
            </a:r>
          </a:p>
          <a:p>
            <a:pPr>
              <a:spcBef>
                <a:spcPts val="5900"/>
              </a:spcBef>
              <a:defRPr b="0" sz="4800">
                <a:solidFill>
                  <a:srgbClr val="FFFFFF"/>
                </a:solidFill>
              </a:defRPr>
            </a:pPr>
            <a:r>
              <a:t>Скорость</a:t>
            </a:r>
          </a:p>
          <a:p>
            <a:pPr>
              <a:spcBef>
                <a:spcPts val="5900"/>
              </a:spcBef>
              <a:defRPr b="0" sz="4800">
                <a:solidFill>
                  <a:srgbClr val="FFFFFF"/>
                </a:solidFill>
              </a:defRPr>
            </a:pPr>
            <a:r>
              <a:t>Гибкость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Система регистрации документ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Система регистрации документов</a:t>
            </a:r>
          </a:p>
        </p:txBody>
      </p:sp>
      <p:sp>
        <p:nvSpPr>
          <p:cNvPr id="129" name="Для чего она нужна?…"/>
          <p:cNvSpPr txBox="1"/>
          <p:nvPr/>
        </p:nvSpPr>
        <p:spPr>
          <a:xfrm>
            <a:off x="3597226" y="4256684"/>
            <a:ext cx="17189548" cy="52026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Для чего она нужна?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Регистрировать, выдавать документы, справки и лицензии;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Избежать подделки, несанкционированного изменения или удаления;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Система регистрации документ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Система регистрации документов</a:t>
            </a:r>
          </a:p>
        </p:txBody>
      </p:sp>
      <p:sp>
        <p:nvSpPr>
          <p:cNvPr id="132" name="Кому она нужна?…"/>
          <p:cNvSpPr txBox="1"/>
          <p:nvPr/>
        </p:nvSpPr>
        <p:spPr>
          <a:xfrm>
            <a:off x="3597226" y="4980584"/>
            <a:ext cx="17189548" cy="3754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Кому она нужна?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Государственным учреждениям; 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Юридическим лицам;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Система регистрации документ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Система регистрации документов</a:t>
            </a:r>
          </a:p>
        </p:txBody>
      </p:sp>
      <p:sp>
        <p:nvSpPr>
          <p:cNvPr id="135" name="Чем она лучше того что есть сейчас?…"/>
          <p:cNvSpPr txBox="1"/>
          <p:nvPr/>
        </p:nvSpPr>
        <p:spPr>
          <a:xfrm>
            <a:off x="3597226" y="3158134"/>
            <a:ext cx="17189548" cy="7399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Чем она лучше того что есть сейчас?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Скорость выдачи, регистрации документов повышается;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Документы созданные с её помощью крайне тяжело подделать;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Гибко подстраивается под различные условия работы;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3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Система регистрации документов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Система регистрации документов</a:t>
            </a:r>
          </a:p>
        </p:txBody>
      </p:sp>
      <p:sp>
        <p:nvSpPr>
          <p:cNvPr id="138" name="Как она должна быть устроена?…"/>
          <p:cNvSpPr txBox="1"/>
          <p:nvPr/>
        </p:nvSpPr>
        <p:spPr>
          <a:xfrm>
            <a:off x="3597226" y="4243984"/>
            <a:ext cx="17189548" cy="5228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Как она должна быть устроена?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Микросервисная архитектура;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Хранение в журналах blockchain;</a:t>
            </a:r>
          </a:p>
          <a:p>
            <a:pPr lvl="1" marL="1270000" indent="-635000" algn="l">
              <a:spcBef>
                <a:spcPts val="59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Сервисы для простой интеграции.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3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Что такое blockchain?"/>
          <p:cNvSpPr txBox="1"/>
          <p:nvPr/>
        </p:nvSpPr>
        <p:spPr>
          <a:xfrm>
            <a:off x="7123937" y="6261661"/>
            <a:ext cx="1013612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200">
                <a:solidFill>
                  <a:srgbClr val="FFFFFF"/>
                </a:solidFill>
              </a:defRPr>
            </a:lvl1pPr>
          </a:lstStyle>
          <a:p>
            <a:pPr/>
            <a:r>
              <a:t>Что такое blockchain?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Blockchain и с чем его едя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Blockchain и с чем его едят</a:t>
            </a:r>
          </a:p>
        </p:txBody>
      </p:sp>
      <p:sp>
        <p:nvSpPr>
          <p:cNvPr id="143" name="Децентрализация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6700"/>
            </a:pPr>
            <a:r>
              <a:t>Децентрализация.</a:t>
            </a:r>
          </a:p>
          <a:p>
            <a:pPr marL="0" indent="0" algn="ctr">
              <a:buSzTx/>
              <a:buNone/>
              <a:defRPr sz="6700"/>
            </a:pPr>
            <a:r>
              <a:t>Полная прозрачность. </a:t>
            </a:r>
          </a:p>
          <a:p>
            <a:pPr marL="0" indent="0" algn="ctr">
              <a:buSzTx/>
              <a:buNone/>
              <a:defRPr sz="6700"/>
            </a:pPr>
            <a:r>
              <a:t>Конфиденциальность. </a:t>
            </a:r>
          </a:p>
          <a:p>
            <a:pPr marL="0" indent="0" algn="ctr">
              <a:buSzTx/>
              <a:buNone/>
              <a:defRPr sz="6700"/>
            </a:pPr>
            <a:r>
              <a:t>Надёжность.</a:t>
            </a:r>
          </a:p>
          <a:p>
            <a:pPr marL="0" indent="0" algn="ctr">
              <a:buSzTx/>
              <a:buNone/>
              <a:defRPr sz="6700"/>
            </a:pPr>
            <a:r>
              <a:t>Компромисс.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4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43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